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大須賀 絵美" initials="大須賀" lastIdx="1" clrIdx="0">
    <p:extLst>
      <p:ext uri="{19B8F6BF-5375-455C-9EA6-DF929625EA0E}">
        <p15:presenceInfo xmlns:p15="http://schemas.microsoft.com/office/powerpoint/2012/main" userId="S-1-5-21-1373727287-1092234566-1539857752-514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153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9B81251-5F07-4351-84F7-434614D44097}" type="datetimeFigureOut">
              <a:rPr kumimoji="1" lang="ja-JP" altLang="en-US" smtClean="0"/>
              <a:t>2025/11/6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808625-A892-4988-92DA-07E397B4E6AD}" type="slidenum">
              <a:rPr kumimoji="1" lang="ja-JP" altLang="en-US" smtClean="0"/>
              <a:t>‹#›</a:t>
            </a:fld>
            <a:endParaRPr kumimoji="1" lang="ja-JP" altLang="en-US"/>
          </a:p>
        </p:txBody>
      </p:sp>
    </p:spTree>
    <p:extLst>
      <p:ext uri="{BB962C8B-B14F-4D97-AF65-F5344CB8AC3E}">
        <p14:creationId xmlns:p14="http://schemas.microsoft.com/office/powerpoint/2010/main" val="1377379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9B81251-5F07-4351-84F7-434614D44097}" type="datetimeFigureOut">
              <a:rPr kumimoji="1" lang="ja-JP" altLang="en-US" smtClean="0"/>
              <a:t>2025/11/6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808625-A892-4988-92DA-07E397B4E6AD}" type="slidenum">
              <a:rPr kumimoji="1" lang="ja-JP" altLang="en-US" smtClean="0"/>
              <a:t>‹#›</a:t>
            </a:fld>
            <a:endParaRPr kumimoji="1" lang="ja-JP" altLang="en-US"/>
          </a:p>
        </p:txBody>
      </p:sp>
    </p:spTree>
    <p:extLst>
      <p:ext uri="{BB962C8B-B14F-4D97-AF65-F5344CB8AC3E}">
        <p14:creationId xmlns:p14="http://schemas.microsoft.com/office/powerpoint/2010/main" val="2858064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9B81251-5F07-4351-84F7-434614D44097}" type="datetimeFigureOut">
              <a:rPr kumimoji="1" lang="ja-JP" altLang="en-US" smtClean="0"/>
              <a:t>2025/11/6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808625-A892-4988-92DA-07E397B4E6AD}" type="slidenum">
              <a:rPr kumimoji="1" lang="ja-JP" altLang="en-US" smtClean="0"/>
              <a:t>‹#›</a:t>
            </a:fld>
            <a:endParaRPr kumimoji="1" lang="ja-JP" altLang="en-US"/>
          </a:p>
        </p:txBody>
      </p:sp>
    </p:spTree>
    <p:extLst>
      <p:ext uri="{BB962C8B-B14F-4D97-AF65-F5344CB8AC3E}">
        <p14:creationId xmlns:p14="http://schemas.microsoft.com/office/powerpoint/2010/main" val="3280994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9B81251-5F07-4351-84F7-434614D44097}" type="datetimeFigureOut">
              <a:rPr kumimoji="1" lang="ja-JP" altLang="en-US" smtClean="0"/>
              <a:t>2025/11/6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808625-A892-4988-92DA-07E397B4E6AD}" type="slidenum">
              <a:rPr kumimoji="1" lang="ja-JP" altLang="en-US" smtClean="0"/>
              <a:t>‹#›</a:t>
            </a:fld>
            <a:endParaRPr kumimoji="1" lang="ja-JP" altLang="en-US"/>
          </a:p>
        </p:txBody>
      </p:sp>
    </p:spTree>
    <p:extLst>
      <p:ext uri="{BB962C8B-B14F-4D97-AF65-F5344CB8AC3E}">
        <p14:creationId xmlns:p14="http://schemas.microsoft.com/office/powerpoint/2010/main" val="518053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9B81251-5F07-4351-84F7-434614D44097}" type="datetimeFigureOut">
              <a:rPr kumimoji="1" lang="ja-JP" altLang="en-US" smtClean="0"/>
              <a:t>2025/11/6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808625-A892-4988-92DA-07E397B4E6AD}" type="slidenum">
              <a:rPr kumimoji="1" lang="ja-JP" altLang="en-US" smtClean="0"/>
              <a:t>‹#›</a:t>
            </a:fld>
            <a:endParaRPr kumimoji="1" lang="ja-JP" altLang="en-US"/>
          </a:p>
        </p:txBody>
      </p:sp>
    </p:spTree>
    <p:extLst>
      <p:ext uri="{BB962C8B-B14F-4D97-AF65-F5344CB8AC3E}">
        <p14:creationId xmlns:p14="http://schemas.microsoft.com/office/powerpoint/2010/main" val="1806051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9B81251-5F07-4351-84F7-434614D44097}" type="datetimeFigureOut">
              <a:rPr kumimoji="1" lang="ja-JP" altLang="en-US" smtClean="0"/>
              <a:t>2025/11/6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808625-A892-4988-92DA-07E397B4E6AD}" type="slidenum">
              <a:rPr kumimoji="1" lang="ja-JP" altLang="en-US" smtClean="0"/>
              <a:t>‹#›</a:t>
            </a:fld>
            <a:endParaRPr kumimoji="1" lang="ja-JP" altLang="en-US"/>
          </a:p>
        </p:txBody>
      </p:sp>
    </p:spTree>
    <p:extLst>
      <p:ext uri="{BB962C8B-B14F-4D97-AF65-F5344CB8AC3E}">
        <p14:creationId xmlns:p14="http://schemas.microsoft.com/office/powerpoint/2010/main" val="3563466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9B81251-5F07-4351-84F7-434614D44097}" type="datetimeFigureOut">
              <a:rPr kumimoji="1" lang="ja-JP" altLang="en-US" smtClean="0"/>
              <a:t>2025/11/6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E808625-A892-4988-92DA-07E397B4E6AD}" type="slidenum">
              <a:rPr kumimoji="1" lang="ja-JP" altLang="en-US" smtClean="0"/>
              <a:t>‹#›</a:t>
            </a:fld>
            <a:endParaRPr kumimoji="1" lang="ja-JP" altLang="en-US"/>
          </a:p>
        </p:txBody>
      </p:sp>
    </p:spTree>
    <p:extLst>
      <p:ext uri="{BB962C8B-B14F-4D97-AF65-F5344CB8AC3E}">
        <p14:creationId xmlns:p14="http://schemas.microsoft.com/office/powerpoint/2010/main" val="935095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9B81251-5F07-4351-84F7-434614D44097}" type="datetimeFigureOut">
              <a:rPr kumimoji="1" lang="ja-JP" altLang="en-US" smtClean="0"/>
              <a:t>2025/11/6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E808625-A892-4988-92DA-07E397B4E6AD}" type="slidenum">
              <a:rPr kumimoji="1" lang="ja-JP" altLang="en-US" smtClean="0"/>
              <a:t>‹#›</a:t>
            </a:fld>
            <a:endParaRPr kumimoji="1" lang="ja-JP" altLang="en-US"/>
          </a:p>
        </p:txBody>
      </p:sp>
    </p:spTree>
    <p:extLst>
      <p:ext uri="{BB962C8B-B14F-4D97-AF65-F5344CB8AC3E}">
        <p14:creationId xmlns:p14="http://schemas.microsoft.com/office/powerpoint/2010/main" val="377194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B81251-5F07-4351-84F7-434614D44097}" type="datetimeFigureOut">
              <a:rPr kumimoji="1" lang="ja-JP" altLang="en-US" smtClean="0"/>
              <a:t>2025/11/6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E808625-A892-4988-92DA-07E397B4E6AD}" type="slidenum">
              <a:rPr kumimoji="1" lang="ja-JP" altLang="en-US" smtClean="0"/>
              <a:t>‹#›</a:t>
            </a:fld>
            <a:endParaRPr kumimoji="1" lang="ja-JP" altLang="en-US"/>
          </a:p>
        </p:txBody>
      </p:sp>
    </p:spTree>
    <p:extLst>
      <p:ext uri="{BB962C8B-B14F-4D97-AF65-F5344CB8AC3E}">
        <p14:creationId xmlns:p14="http://schemas.microsoft.com/office/powerpoint/2010/main" val="3825869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9B81251-5F07-4351-84F7-434614D44097}" type="datetimeFigureOut">
              <a:rPr kumimoji="1" lang="ja-JP" altLang="en-US" smtClean="0"/>
              <a:t>2025/11/6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808625-A892-4988-92DA-07E397B4E6AD}" type="slidenum">
              <a:rPr kumimoji="1" lang="ja-JP" altLang="en-US" smtClean="0"/>
              <a:t>‹#›</a:t>
            </a:fld>
            <a:endParaRPr kumimoji="1" lang="ja-JP" altLang="en-US"/>
          </a:p>
        </p:txBody>
      </p:sp>
    </p:spTree>
    <p:extLst>
      <p:ext uri="{BB962C8B-B14F-4D97-AF65-F5344CB8AC3E}">
        <p14:creationId xmlns:p14="http://schemas.microsoft.com/office/powerpoint/2010/main" val="3901848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9B81251-5F07-4351-84F7-434614D44097}" type="datetimeFigureOut">
              <a:rPr kumimoji="1" lang="ja-JP" altLang="en-US" smtClean="0"/>
              <a:t>2025/11/6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808625-A892-4988-92DA-07E397B4E6AD}" type="slidenum">
              <a:rPr kumimoji="1" lang="ja-JP" altLang="en-US" smtClean="0"/>
              <a:t>‹#›</a:t>
            </a:fld>
            <a:endParaRPr kumimoji="1" lang="ja-JP" altLang="en-US"/>
          </a:p>
        </p:txBody>
      </p:sp>
    </p:spTree>
    <p:extLst>
      <p:ext uri="{BB962C8B-B14F-4D97-AF65-F5344CB8AC3E}">
        <p14:creationId xmlns:p14="http://schemas.microsoft.com/office/powerpoint/2010/main" val="2924736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B81251-5F07-4351-84F7-434614D44097}" type="datetimeFigureOut">
              <a:rPr kumimoji="1" lang="ja-JP" altLang="en-US" smtClean="0"/>
              <a:t>2025/11/6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808625-A892-4988-92DA-07E397B4E6AD}" type="slidenum">
              <a:rPr kumimoji="1" lang="ja-JP" altLang="en-US" smtClean="0"/>
              <a:t>‹#›</a:t>
            </a:fld>
            <a:endParaRPr kumimoji="1" lang="ja-JP" altLang="en-US"/>
          </a:p>
        </p:txBody>
      </p:sp>
    </p:spTree>
    <p:extLst>
      <p:ext uri="{BB962C8B-B14F-4D97-AF65-F5344CB8AC3E}">
        <p14:creationId xmlns:p14="http://schemas.microsoft.com/office/powerpoint/2010/main" val="3073323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DB46235-6F9D-4821-87FB-84E20C10CEC2}"/>
              </a:ext>
            </a:extLst>
          </p:cNvPr>
          <p:cNvSpPr txBox="1"/>
          <p:nvPr/>
        </p:nvSpPr>
        <p:spPr>
          <a:xfrm>
            <a:off x="0" y="-20096"/>
            <a:ext cx="9144000" cy="307777"/>
          </a:xfrm>
          <a:prstGeom prst="rect">
            <a:avLst/>
          </a:prstGeom>
          <a:solidFill>
            <a:srgbClr val="0070C0"/>
          </a:solidFill>
        </p:spPr>
        <p:txBody>
          <a:bodyPr wrap="square" rtlCol="0">
            <a:spAutoFit/>
          </a:bodyPr>
          <a:lstStyle/>
          <a:p>
            <a:r>
              <a:rPr kumimoji="1" lang="en-US" altLang="ja-JP" sz="1000" b="1" dirty="0">
                <a:solidFill>
                  <a:schemeClr val="bg1"/>
                </a:solidFill>
              </a:rPr>
              <a:t>【</a:t>
            </a:r>
            <a:r>
              <a:rPr kumimoji="1" lang="ja-JP" altLang="en-US" sz="1000" b="1" dirty="0">
                <a:solidFill>
                  <a:schemeClr val="bg1"/>
                </a:solidFill>
              </a:rPr>
              <a:t>県委託事業</a:t>
            </a:r>
            <a:r>
              <a:rPr kumimoji="1" lang="en-US" altLang="ja-JP" sz="1000" b="1" dirty="0">
                <a:solidFill>
                  <a:schemeClr val="bg1"/>
                </a:solidFill>
              </a:rPr>
              <a:t>】</a:t>
            </a:r>
            <a:r>
              <a:rPr kumimoji="1" lang="ja-JP" altLang="en-US" sz="1400" b="1" dirty="0">
                <a:solidFill>
                  <a:schemeClr val="bg1"/>
                </a:solidFill>
              </a:rPr>
              <a:t>令和７年度福祉機器展・視覚障害者支援機器情報交換会のご案内</a:t>
            </a:r>
          </a:p>
        </p:txBody>
      </p:sp>
      <p:sp>
        <p:nvSpPr>
          <p:cNvPr id="5" name="テキスト ボックス 4">
            <a:extLst>
              <a:ext uri="{FF2B5EF4-FFF2-40B4-BE49-F238E27FC236}">
                <a16:creationId xmlns:a16="http://schemas.microsoft.com/office/drawing/2014/main" id="{8ADCCFB3-B9D4-4EE7-AAA4-4455C7AF9663}"/>
              </a:ext>
            </a:extLst>
          </p:cNvPr>
          <p:cNvSpPr txBox="1"/>
          <p:nvPr/>
        </p:nvSpPr>
        <p:spPr>
          <a:xfrm>
            <a:off x="6766426" y="63454"/>
            <a:ext cx="2377574" cy="230832"/>
          </a:xfrm>
          <a:prstGeom prst="rect">
            <a:avLst/>
          </a:prstGeom>
          <a:noFill/>
        </p:spPr>
        <p:txBody>
          <a:bodyPr wrap="none" rtlCol="0">
            <a:spAutoFit/>
          </a:bodyPr>
          <a:lstStyle/>
          <a:p>
            <a:r>
              <a:rPr kumimoji="1" lang="ja-JP" altLang="en-US" sz="900" b="1" dirty="0">
                <a:solidFill>
                  <a:schemeClr val="bg1"/>
                </a:solidFill>
              </a:rPr>
              <a:t>一般社団法人　奈良県視覚障害者福祉協会</a:t>
            </a:r>
          </a:p>
        </p:txBody>
      </p:sp>
      <p:sp>
        <p:nvSpPr>
          <p:cNvPr id="9" name="テキスト ボックス 8">
            <a:extLst>
              <a:ext uri="{FF2B5EF4-FFF2-40B4-BE49-F238E27FC236}">
                <a16:creationId xmlns:a16="http://schemas.microsoft.com/office/drawing/2014/main" id="{056367D2-E19A-4AC7-BADF-29F12FDCE387}"/>
              </a:ext>
            </a:extLst>
          </p:cNvPr>
          <p:cNvSpPr txBox="1"/>
          <p:nvPr/>
        </p:nvSpPr>
        <p:spPr>
          <a:xfrm>
            <a:off x="0" y="294286"/>
            <a:ext cx="9144000" cy="415498"/>
          </a:xfrm>
          <a:prstGeom prst="rect">
            <a:avLst/>
          </a:prstGeom>
          <a:noFill/>
        </p:spPr>
        <p:txBody>
          <a:bodyPr wrap="square" rtlCol="0">
            <a:spAutoFit/>
          </a:bodyPr>
          <a:lstStyle/>
          <a:p>
            <a:r>
              <a:rPr kumimoji="1" lang="ja-JP" altLang="en-US" sz="1050" dirty="0"/>
              <a:t>県下の視覚障害者とその関係者が一堂に集い、福祉機器の展示や視覚障害者支援機器情報交換会を通じて視覚障害者福祉の推進に寄与することを目的に開催します。</a:t>
            </a:r>
          </a:p>
        </p:txBody>
      </p:sp>
      <p:pic>
        <p:nvPicPr>
          <p:cNvPr id="11" name="図 10">
            <a:extLst>
              <a:ext uri="{FF2B5EF4-FFF2-40B4-BE49-F238E27FC236}">
                <a16:creationId xmlns:a16="http://schemas.microsoft.com/office/drawing/2014/main" id="{6CBD0FC8-D791-4A8C-BAE4-084143453547}"/>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3839914" y="2895832"/>
            <a:ext cx="4780114" cy="3572572"/>
          </a:xfrm>
          <a:prstGeom prst="rect">
            <a:avLst/>
          </a:prstGeom>
        </p:spPr>
      </p:pic>
      <p:sp>
        <p:nvSpPr>
          <p:cNvPr id="12" name="正方形/長方形 11">
            <a:extLst>
              <a:ext uri="{FF2B5EF4-FFF2-40B4-BE49-F238E27FC236}">
                <a16:creationId xmlns:a16="http://schemas.microsoft.com/office/drawing/2014/main" id="{763E2FBC-F30A-4EFE-BF8F-B73755DA3364}"/>
              </a:ext>
            </a:extLst>
          </p:cNvPr>
          <p:cNvSpPr/>
          <p:nvPr/>
        </p:nvSpPr>
        <p:spPr>
          <a:xfrm>
            <a:off x="4572000" y="3858813"/>
            <a:ext cx="2228456" cy="12324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69DE03C6-AAEB-4702-B382-1404FEC435E4}"/>
              </a:ext>
            </a:extLst>
          </p:cNvPr>
          <p:cNvSpPr/>
          <p:nvPr/>
        </p:nvSpPr>
        <p:spPr>
          <a:xfrm>
            <a:off x="6240019" y="5373212"/>
            <a:ext cx="536455" cy="1043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83422E72-62E1-4586-919E-302D7BF70BCA}"/>
              </a:ext>
            </a:extLst>
          </p:cNvPr>
          <p:cNvSpPr/>
          <p:nvPr/>
        </p:nvSpPr>
        <p:spPr>
          <a:xfrm>
            <a:off x="3487688" y="2884164"/>
            <a:ext cx="1788607" cy="644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社会福祉総合センター</a:t>
            </a:r>
            <a:r>
              <a:rPr kumimoji="1" lang="ja-JP" altLang="en-US" sz="2000" b="1" dirty="0">
                <a:solidFill>
                  <a:schemeClr val="tx1"/>
                </a:solidFill>
              </a:rPr>
              <a:t>５階</a:t>
            </a:r>
            <a:endParaRPr kumimoji="1" lang="ja-JP" altLang="en-US" sz="1200" b="1" dirty="0">
              <a:solidFill>
                <a:schemeClr val="tx1"/>
              </a:solidFill>
            </a:endParaRPr>
          </a:p>
        </p:txBody>
      </p:sp>
      <p:sp>
        <p:nvSpPr>
          <p:cNvPr id="15" name="テキスト ボックス 14">
            <a:extLst>
              <a:ext uri="{FF2B5EF4-FFF2-40B4-BE49-F238E27FC236}">
                <a16:creationId xmlns:a16="http://schemas.microsoft.com/office/drawing/2014/main" id="{7C2F89C8-7203-4B80-B485-C3E98CB3CAF7}"/>
              </a:ext>
            </a:extLst>
          </p:cNvPr>
          <p:cNvSpPr txBox="1"/>
          <p:nvPr/>
        </p:nvSpPr>
        <p:spPr>
          <a:xfrm>
            <a:off x="56673" y="1176197"/>
            <a:ext cx="3754554" cy="577081"/>
          </a:xfrm>
          <a:prstGeom prst="rect">
            <a:avLst/>
          </a:prstGeom>
          <a:noFill/>
        </p:spPr>
        <p:txBody>
          <a:bodyPr wrap="none" rtlCol="0">
            <a:spAutoFit/>
          </a:bodyPr>
          <a:lstStyle/>
          <a:p>
            <a:r>
              <a:rPr kumimoji="1" lang="ja-JP" altLang="en-US" sz="1050" dirty="0"/>
              <a:t>会場：奈良県社会福祉総合センター５階　研修室</a:t>
            </a:r>
            <a:r>
              <a:rPr kumimoji="1" lang="en-US" altLang="ja-JP" sz="1050" dirty="0"/>
              <a:t>A</a:t>
            </a:r>
            <a:r>
              <a:rPr kumimoji="1" lang="ja-JP" altLang="en-US" sz="1050" dirty="0"/>
              <a:t>・</a:t>
            </a:r>
            <a:r>
              <a:rPr kumimoji="1" lang="en-US" altLang="ja-JP" sz="1050" dirty="0"/>
              <a:t>B</a:t>
            </a:r>
            <a:r>
              <a:rPr kumimoji="1" lang="ja-JP" altLang="en-US" sz="1050" dirty="0"/>
              <a:t>・</a:t>
            </a:r>
            <a:r>
              <a:rPr kumimoji="1" lang="en-US" altLang="ja-JP" sz="1050" dirty="0"/>
              <a:t>C</a:t>
            </a:r>
          </a:p>
          <a:p>
            <a:r>
              <a:rPr kumimoji="1" lang="ja-JP" altLang="en-US" sz="1050" dirty="0"/>
              <a:t>　　　〒</a:t>
            </a:r>
            <a:r>
              <a:rPr kumimoji="1" lang="en-US" altLang="ja-JP" sz="1050" dirty="0"/>
              <a:t>634-0061</a:t>
            </a:r>
            <a:r>
              <a:rPr kumimoji="1" lang="ja-JP" altLang="en-US" sz="1050" dirty="0"/>
              <a:t>　奈良県橿原市大久保町</a:t>
            </a:r>
            <a:r>
              <a:rPr kumimoji="1" lang="en-US" altLang="ja-JP" sz="1050" dirty="0"/>
              <a:t>320-11</a:t>
            </a:r>
          </a:p>
          <a:p>
            <a:r>
              <a:rPr kumimoji="1" lang="ja-JP" altLang="en-US" sz="1050" dirty="0"/>
              <a:t>アクセス：近鉄橿原線畝傍御陵前駅下車　北東へ徒歩約</a:t>
            </a:r>
            <a:r>
              <a:rPr kumimoji="1" lang="en-US" altLang="ja-JP" sz="1050" dirty="0"/>
              <a:t>3</a:t>
            </a:r>
            <a:r>
              <a:rPr kumimoji="1" lang="ja-JP" altLang="en-US" sz="1050" dirty="0"/>
              <a:t>分</a:t>
            </a:r>
            <a:endParaRPr kumimoji="1" lang="en-US" altLang="ja-JP" sz="1050" dirty="0"/>
          </a:p>
        </p:txBody>
      </p:sp>
      <p:sp>
        <p:nvSpPr>
          <p:cNvPr id="17" name="正方形/長方形 16">
            <a:extLst>
              <a:ext uri="{FF2B5EF4-FFF2-40B4-BE49-F238E27FC236}">
                <a16:creationId xmlns:a16="http://schemas.microsoft.com/office/drawing/2014/main" id="{54BD77FA-F8F1-4FE7-91E9-7369C52EDD66}"/>
              </a:ext>
            </a:extLst>
          </p:cNvPr>
          <p:cNvSpPr/>
          <p:nvPr/>
        </p:nvSpPr>
        <p:spPr>
          <a:xfrm>
            <a:off x="3811227" y="537549"/>
            <a:ext cx="2656046" cy="211520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rPr>
              <a:t>①福祉機器展</a:t>
            </a:r>
            <a:endParaRPr kumimoji="1" lang="en-US" altLang="ja-JP" sz="1200" b="1" dirty="0">
              <a:solidFill>
                <a:schemeClr val="tx1"/>
              </a:solidFill>
            </a:endParaRPr>
          </a:p>
          <a:p>
            <a:r>
              <a:rPr kumimoji="1" lang="ja-JP" altLang="en-US" sz="1050" dirty="0">
                <a:solidFill>
                  <a:schemeClr val="tx1"/>
                </a:solidFill>
              </a:rPr>
              <a:t>・音声や見やすい表示で使いやすい生活　　　　用品</a:t>
            </a:r>
            <a:endParaRPr kumimoji="1" lang="en-US" altLang="ja-JP" sz="1050" dirty="0">
              <a:solidFill>
                <a:schemeClr val="tx1"/>
              </a:solidFill>
            </a:endParaRPr>
          </a:p>
          <a:p>
            <a:r>
              <a:rPr kumimoji="1" lang="ja-JP" altLang="en-US" sz="1050" dirty="0">
                <a:solidFill>
                  <a:schemeClr val="tx1"/>
                </a:solidFill>
              </a:rPr>
              <a:t>・本や書類を画面に大きくうつしたり、音声で読み上げる読書機</a:t>
            </a:r>
            <a:endParaRPr kumimoji="1" lang="en-US" altLang="ja-JP" sz="1050" dirty="0">
              <a:solidFill>
                <a:schemeClr val="tx1"/>
              </a:solidFill>
            </a:endParaRPr>
          </a:p>
          <a:p>
            <a:r>
              <a:rPr kumimoji="1" lang="ja-JP" altLang="en-US" sz="1050" dirty="0">
                <a:solidFill>
                  <a:schemeClr val="tx1"/>
                </a:solidFill>
              </a:rPr>
              <a:t>・安全、安心奈歩行を助ける白杖、頑強等の展示</a:t>
            </a:r>
            <a:endParaRPr kumimoji="1" lang="en-US" altLang="ja-JP" sz="1050" dirty="0">
              <a:solidFill>
                <a:schemeClr val="tx1"/>
              </a:solidFill>
            </a:endParaRPr>
          </a:p>
          <a:p>
            <a:r>
              <a:rPr kumimoji="1" lang="ja-JP" altLang="en-US" sz="1050" dirty="0">
                <a:solidFill>
                  <a:schemeClr val="tx1"/>
                </a:solidFill>
              </a:rPr>
              <a:t>・暗室にも対応可能な調光環境で低光刺激のディスプレイ</a:t>
            </a:r>
            <a:endParaRPr kumimoji="1" lang="en-US" altLang="ja-JP" sz="1050" dirty="0">
              <a:solidFill>
                <a:schemeClr val="tx1"/>
              </a:solidFill>
            </a:endParaRPr>
          </a:p>
          <a:p>
            <a:endParaRPr kumimoji="1" lang="en-US" altLang="ja-JP" sz="1050" dirty="0">
              <a:solidFill>
                <a:schemeClr val="tx1"/>
              </a:solidFill>
            </a:endParaRPr>
          </a:p>
          <a:p>
            <a:r>
              <a:rPr kumimoji="1" lang="ja-JP" altLang="en-US" sz="1200" b="1" dirty="0">
                <a:solidFill>
                  <a:schemeClr val="tx1"/>
                </a:solidFill>
              </a:rPr>
              <a:t>②盲導犬体験コーナー</a:t>
            </a:r>
            <a:endParaRPr kumimoji="1" lang="en-US" altLang="ja-JP" sz="1200" b="1" dirty="0">
              <a:solidFill>
                <a:schemeClr val="tx1"/>
              </a:solidFill>
            </a:endParaRPr>
          </a:p>
          <a:p>
            <a:r>
              <a:rPr kumimoji="1" lang="ja-JP" altLang="en-US" sz="1050" dirty="0">
                <a:solidFill>
                  <a:schemeClr val="tx1"/>
                </a:solidFill>
              </a:rPr>
              <a:t>盲導犬との歩行体験や相談・グッズ販売</a:t>
            </a:r>
            <a:endParaRPr kumimoji="1" lang="en-US" altLang="ja-JP" sz="1050" dirty="0">
              <a:solidFill>
                <a:schemeClr val="tx1"/>
              </a:solidFill>
            </a:endParaRPr>
          </a:p>
        </p:txBody>
      </p:sp>
      <p:sp>
        <p:nvSpPr>
          <p:cNvPr id="18" name="テキスト ボックス 17">
            <a:extLst>
              <a:ext uri="{FF2B5EF4-FFF2-40B4-BE49-F238E27FC236}">
                <a16:creationId xmlns:a16="http://schemas.microsoft.com/office/drawing/2014/main" id="{B4D4F9AC-8B20-4321-BDAD-186C96C1FAA0}"/>
              </a:ext>
            </a:extLst>
          </p:cNvPr>
          <p:cNvSpPr txBox="1"/>
          <p:nvPr/>
        </p:nvSpPr>
        <p:spPr>
          <a:xfrm>
            <a:off x="56673" y="727279"/>
            <a:ext cx="3608680" cy="415498"/>
          </a:xfrm>
          <a:prstGeom prst="rect">
            <a:avLst/>
          </a:prstGeom>
          <a:noFill/>
        </p:spPr>
        <p:txBody>
          <a:bodyPr wrap="none" rtlCol="0">
            <a:spAutoFit/>
          </a:bodyPr>
          <a:lstStyle/>
          <a:p>
            <a:r>
              <a:rPr kumimoji="1" lang="ja-JP" altLang="en-US" sz="1050" dirty="0"/>
              <a:t>●開催概要</a:t>
            </a:r>
            <a:endParaRPr kumimoji="1" lang="en-US" altLang="ja-JP" sz="1050" dirty="0"/>
          </a:p>
          <a:p>
            <a:r>
              <a:rPr kumimoji="1" lang="ja-JP" altLang="en-US" sz="1050" dirty="0"/>
              <a:t>日時：</a:t>
            </a:r>
            <a:r>
              <a:rPr kumimoji="1" lang="ja-JP" altLang="en-US" sz="1050" b="1" u="sng" dirty="0"/>
              <a:t>令和７年１２月１４日（日曜日）</a:t>
            </a:r>
            <a:r>
              <a:rPr kumimoji="1" lang="en-US" altLang="ja-JP" sz="1050" b="1" u="sng" dirty="0">
                <a:latin typeface="+mn-ea"/>
              </a:rPr>
              <a:t>10</a:t>
            </a:r>
            <a:r>
              <a:rPr kumimoji="1" lang="ja-JP" altLang="en-US" sz="1050" b="1" u="sng" dirty="0">
                <a:latin typeface="+mn-ea"/>
              </a:rPr>
              <a:t>時</a:t>
            </a:r>
            <a:r>
              <a:rPr kumimoji="1" lang="en-US" altLang="ja-JP" sz="1050" b="1" u="sng" dirty="0">
                <a:latin typeface="+mn-ea"/>
              </a:rPr>
              <a:t>30</a:t>
            </a:r>
            <a:r>
              <a:rPr kumimoji="1" lang="ja-JP" altLang="en-US" sz="1050" b="1" u="sng" dirty="0">
                <a:latin typeface="+mn-ea"/>
              </a:rPr>
              <a:t>分～</a:t>
            </a:r>
            <a:r>
              <a:rPr kumimoji="1" lang="en-US" altLang="ja-JP" sz="1050" b="1" u="sng" dirty="0">
                <a:latin typeface="+mn-ea"/>
              </a:rPr>
              <a:t>15</a:t>
            </a:r>
            <a:r>
              <a:rPr kumimoji="1" lang="ja-JP" altLang="en-US" sz="1050" b="1" u="sng" dirty="0">
                <a:latin typeface="+mn-ea"/>
              </a:rPr>
              <a:t>時</a:t>
            </a:r>
            <a:endParaRPr kumimoji="1" lang="en-US" altLang="ja-JP" sz="1050" b="1" u="sng" dirty="0">
              <a:latin typeface="+mn-ea"/>
            </a:endParaRPr>
          </a:p>
        </p:txBody>
      </p:sp>
      <p:sp>
        <p:nvSpPr>
          <p:cNvPr id="19" name="正方形/長方形 18">
            <a:extLst>
              <a:ext uri="{FF2B5EF4-FFF2-40B4-BE49-F238E27FC236}">
                <a16:creationId xmlns:a16="http://schemas.microsoft.com/office/drawing/2014/main" id="{16EDB7FE-FC77-464A-861D-FACC65E7914B}"/>
              </a:ext>
            </a:extLst>
          </p:cNvPr>
          <p:cNvSpPr/>
          <p:nvPr/>
        </p:nvSpPr>
        <p:spPr>
          <a:xfrm>
            <a:off x="344778" y="3201806"/>
            <a:ext cx="2788839" cy="237603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rPr>
              <a:t>視覚障害者支援機器情報交換会</a:t>
            </a:r>
            <a:endParaRPr kumimoji="1" lang="en-US" altLang="ja-JP" sz="1200" b="1" dirty="0">
              <a:solidFill>
                <a:schemeClr val="tx1"/>
              </a:solidFill>
            </a:endParaRPr>
          </a:p>
          <a:p>
            <a:r>
              <a:rPr kumimoji="1" lang="ja-JP" altLang="en-US" sz="1200" b="1" u="sng" dirty="0">
                <a:solidFill>
                  <a:schemeClr val="tx1"/>
                </a:solidFill>
                <a:latin typeface="+mn-ea"/>
              </a:rPr>
              <a:t>（</a:t>
            </a:r>
            <a:r>
              <a:rPr kumimoji="1" lang="en-US" altLang="ja-JP" sz="1200" b="1" u="sng" dirty="0">
                <a:solidFill>
                  <a:schemeClr val="tx1"/>
                </a:solidFill>
                <a:latin typeface="+mn-ea"/>
              </a:rPr>
              <a:t>13</a:t>
            </a:r>
            <a:r>
              <a:rPr kumimoji="1" lang="ja-JP" altLang="en-US" sz="1200" b="1" u="sng" dirty="0">
                <a:solidFill>
                  <a:schemeClr val="tx1"/>
                </a:solidFill>
                <a:latin typeface="+mn-ea"/>
              </a:rPr>
              <a:t>時</a:t>
            </a:r>
            <a:r>
              <a:rPr kumimoji="1" lang="en-US" altLang="ja-JP" sz="1200" b="1" u="sng" dirty="0">
                <a:solidFill>
                  <a:schemeClr val="tx1"/>
                </a:solidFill>
                <a:latin typeface="+mn-ea"/>
              </a:rPr>
              <a:t>30</a:t>
            </a:r>
            <a:r>
              <a:rPr kumimoji="1" lang="ja-JP" altLang="en-US" sz="1200" b="1" u="sng" dirty="0">
                <a:solidFill>
                  <a:schemeClr val="tx1"/>
                </a:solidFill>
                <a:latin typeface="+mn-ea"/>
              </a:rPr>
              <a:t>分～</a:t>
            </a:r>
            <a:r>
              <a:rPr kumimoji="1" lang="en-US" altLang="ja-JP" sz="1200" b="1" u="sng" dirty="0">
                <a:solidFill>
                  <a:schemeClr val="tx1"/>
                </a:solidFill>
                <a:latin typeface="+mn-ea"/>
              </a:rPr>
              <a:t>15</a:t>
            </a:r>
            <a:r>
              <a:rPr kumimoji="1" lang="ja-JP" altLang="en-US" sz="1200" b="1" u="sng" dirty="0">
                <a:solidFill>
                  <a:schemeClr val="tx1"/>
                </a:solidFill>
                <a:latin typeface="+mn-ea"/>
              </a:rPr>
              <a:t>時）</a:t>
            </a:r>
            <a:endParaRPr kumimoji="1" lang="en-US" altLang="ja-JP" sz="1200" b="1" u="sng" dirty="0">
              <a:solidFill>
                <a:schemeClr val="tx1"/>
              </a:solidFill>
              <a:latin typeface="+mn-ea"/>
            </a:endParaRPr>
          </a:p>
          <a:p>
            <a:r>
              <a:rPr kumimoji="1" lang="ja-JP" altLang="en-US" sz="1050" dirty="0">
                <a:solidFill>
                  <a:schemeClr val="tx1"/>
                </a:solidFill>
              </a:rPr>
              <a:t>　</a:t>
            </a:r>
            <a:endParaRPr kumimoji="1" lang="en-US" altLang="ja-JP" sz="1050" dirty="0">
              <a:solidFill>
                <a:schemeClr val="tx1"/>
              </a:solidFill>
            </a:endParaRPr>
          </a:p>
          <a:p>
            <a:endParaRPr kumimoji="1" lang="en-US" altLang="ja-JP" sz="1050" dirty="0">
              <a:solidFill>
                <a:schemeClr val="tx1"/>
              </a:solidFill>
            </a:endParaRPr>
          </a:p>
        </p:txBody>
      </p:sp>
      <p:sp>
        <p:nvSpPr>
          <p:cNvPr id="20" name="テキスト ボックス 19">
            <a:extLst>
              <a:ext uri="{FF2B5EF4-FFF2-40B4-BE49-F238E27FC236}">
                <a16:creationId xmlns:a16="http://schemas.microsoft.com/office/drawing/2014/main" id="{C936E9FF-47F1-4855-960A-F3EAB4F63F9C}"/>
              </a:ext>
            </a:extLst>
          </p:cNvPr>
          <p:cNvSpPr txBox="1"/>
          <p:nvPr/>
        </p:nvSpPr>
        <p:spPr>
          <a:xfrm>
            <a:off x="41089" y="1786698"/>
            <a:ext cx="3281668" cy="738664"/>
          </a:xfrm>
          <a:prstGeom prst="rect">
            <a:avLst/>
          </a:prstGeom>
          <a:noFill/>
        </p:spPr>
        <p:txBody>
          <a:bodyPr wrap="none" rtlCol="0">
            <a:spAutoFit/>
          </a:bodyPr>
          <a:lstStyle/>
          <a:p>
            <a:r>
              <a:rPr kumimoji="1" lang="en-US" altLang="ja-JP" sz="1050" dirty="0"/>
              <a:t>※</a:t>
            </a:r>
            <a:r>
              <a:rPr kumimoji="1" lang="ja-JP" altLang="en-US" sz="1050" dirty="0"/>
              <a:t>当日、昼食（１０００円程度）を希望される方、</a:t>
            </a:r>
            <a:endParaRPr kumimoji="1" lang="en-US" altLang="ja-JP" sz="1050" dirty="0"/>
          </a:p>
          <a:p>
            <a:r>
              <a:rPr kumimoji="1" lang="ja-JP" altLang="en-US" sz="1050" dirty="0"/>
              <a:t>　近鉄畝傍御陵前駅からの誘導を希望される方は</a:t>
            </a:r>
            <a:endParaRPr kumimoji="1" lang="en-US" altLang="ja-JP" sz="1050" dirty="0"/>
          </a:p>
          <a:p>
            <a:r>
              <a:rPr kumimoji="1" lang="ja-JP" altLang="en-US" sz="1050" dirty="0"/>
              <a:t>　１２</a:t>
            </a:r>
            <a:r>
              <a:rPr kumimoji="1" lang="ja-JP" altLang="en-US" sz="1050" dirty="0">
                <a:latin typeface="+mn-ea"/>
              </a:rPr>
              <a:t>月５日（金）　</a:t>
            </a:r>
            <a:r>
              <a:rPr kumimoji="1" lang="ja-JP" altLang="en-US" sz="1050" dirty="0"/>
              <a:t>までに当協会に</a:t>
            </a:r>
            <a:endParaRPr kumimoji="1" lang="en-US" altLang="ja-JP" sz="1050" dirty="0"/>
          </a:p>
          <a:p>
            <a:r>
              <a:rPr kumimoji="1" lang="ja-JP" altLang="en-US" sz="1050" dirty="0"/>
              <a:t>　ご連絡をください。</a:t>
            </a:r>
            <a:endParaRPr kumimoji="1" lang="en-US" altLang="ja-JP" sz="1050" dirty="0"/>
          </a:p>
        </p:txBody>
      </p:sp>
      <p:sp>
        <p:nvSpPr>
          <p:cNvPr id="21" name="テキスト ボックス 20">
            <a:extLst>
              <a:ext uri="{FF2B5EF4-FFF2-40B4-BE49-F238E27FC236}">
                <a16:creationId xmlns:a16="http://schemas.microsoft.com/office/drawing/2014/main" id="{26B1389C-6E66-4806-B51A-F1800208C09B}"/>
              </a:ext>
            </a:extLst>
          </p:cNvPr>
          <p:cNvSpPr txBox="1"/>
          <p:nvPr/>
        </p:nvSpPr>
        <p:spPr>
          <a:xfrm>
            <a:off x="0" y="6588204"/>
            <a:ext cx="9144000" cy="261610"/>
          </a:xfrm>
          <a:prstGeom prst="rect">
            <a:avLst/>
          </a:prstGeom>
          <a:solidFill>
            <a:srgbClr val="0070C0"/>
          </a:solidFill>
        </p:spPr>
        <p:txBody>
          <a:bodyPr wrap="square" rtlCol="0">
            <a:spAutoFit/>
          </a:bodyPr>
          <a:lstStyle/>
          <a:p>
            <a:pPr algn="ctr"/>
            <a:r>
              <a:rPr kumimoji="1" lang="en-US" altLang="ja-JP" sz="1000" dirty="0">
                <a:solidFill>
                  <a:schemeClr val="bg1"/>
                </a:solidFill>
              </a:rPr>
              <a:t>【</a:t>
            </a:r>
            <a:r>
              <a:rPr kumimoji="1" lang="ja-JP" altLang="en-US" sz="1000" dirty="0">
                <a:solidFill>
                  <a:schemeClr val="bg1"/>
                </a:solidFill>
              </a:rPr>
              <a:t>主催・問い合わせ先</a:t>
            </a:r>
            <a:r>
              <a:rPr kumimoji="1" lang="en-US" altLang="ja-JP" sz="1000" dirty="0">
                <a:solidFill>
                  <a:schemeClr val="bg1"/>
                </a:solidFill>
              </a:rPr>
              <a:t>】</a:t>
            </a:r>
            <a:r>
              <a:rPr kumimoji="1" lang="ja-JP" altLang="en-US" sz="1100" b="1" dirty="0">
                <a:solidFill>
                  <a:schemeClr val="bg1"/>
                </a:solidFill>
              </a:rPr>
              <a:t>一般社団法人奈良県視覚障害者福祉協会　</a:t>
            </a:r>
            <a:r>
              <a:rPr kumimoji="1" lang="en-US" altLang="ja-JP" sz="1000" dirty="0">
                <a:solidFill>
                  <a:schemeClr val="bg1"/>
                </a:solidFill>
              </a:rPr>
              <a:t>TEL</a:t>
            </a:r>
            <a:r>
              <a:rPr kumimoji="1" lang="ja-JP" altLang="en-US" sz="1000" dirty="0">
                <a:solidFill>
                  <a:schemeClr val="bg1"/>
                </a:solidFill>
              </a:rPr>
              <a:t>：</a:t>
            </a:r>
            <a:r>
              <a:rPr kumimoji="1" lang="en-US" altLang="ja-JP" sz="1000" dirty="0">
                <a:solidFill>
                  <a:schemeClr val="bg1"/>
                </a:solidFill>
              </a:rPr>
              <a:t>0744</a:t>
            </a:r>
            <a:r>
              <a:rPr kumimoji="1" lang="ja-JP" altLang="en-US" sz="1000" dirty="0">
                <a:solidFill>
                  <a:schemeClr val="bg1"/>
                </a:solidFill>
              </a:rPr>
              <a:t>－</a:t>
            </a:r>
            <a:r>
              <a:rPr kumimoji="1" lang="en-US" altLang="ja-JP" sz="1000" dirty="0">
                <a:solidFill>
                  <a:schemeClr val="bg1"/>
                </a:solidFill>
              </a:rPr>
              <a:t>29</a:t>
            </a:r>
            <a:r>
              <a:rPr kumimoji="1" lang="ja-JP" altLang="en-US" sz="1000" dirty="0">
                <a:solidFill>
                  <a:schemeClr val="bg1"/>
                </a:solidFill>
              </a:rPr>
              <a:t>－</a:t>
            </a:r>
            <a:r>
              <a:rPr kumimoji="1" lang="en-US" altLang="ja-JP" sz="1000" dirty="0">
                <a:solidFill>
                  <a:schemeClr val="bg1"/>
                </a:solidFill>
              </a:rPr>
              <a:t>0144</a:t>
            </a:r>
            <a:r>
              <a:rPr kumimoji="1" lang="ja-JP" altLang="en-US" sz="1000" dirty="0">
                <a:solidFill>
                  <a:schemeClr val="bg1"/>
                </a:solidFill>
              </a:rPr>
              <a:t>　</a:t>
            </a:r>
            <a:r>
              <a:rPr kumimoji="1" lang="en-US" altLang="ja-JP" sz="1000" dirty="0">
                <a:solidFill>
                  <a:schemeClr val="bg1"/>
                </a:solidFill>
              </a:rPr>
              <a:t> FAX</a:t>
            </a:r>
            <a:r>
              <a:rPr kumimoji="1" lang="ja-JP" altLang="en-US" sz="1000" dirty="0">
                <a:solidFill>
                  <a:schemeClr val="bg1"/>
                </a:solidFill>
              </a:rPr>
              <a:t>：</a:t>
            </a:r>
            <a:r>
              <a:rPr kumimoji="1" lang="en-US" altLang="ja-JP" sz="1000" dirty="0">
                <a:solidFill>
                  <a:schemeClr val="bg1"/>
                </a:solidFill>
              </a:rPr>
              <a:t>0744</a:t>
            </a:r>
            <a:r>
              <a:rPr kumimoji="1" lang="ja-JP" altLang="en-US" sz="1000" dirty="0">
                <a:solidFill>
                  <a:schemeClr val="bg1"/>
                </a:solidFill>
              </a:rPr>
              <a:t>－</a:t>
            </a:r>
            <a:r>
              <a:rPr kumimoji="1" lang="en-US" altLang="ja-JP" sz="1000" dirty="0">
                <a:solidFill>
                  <a:schemeClr val="bg1"/>
                </a:solidFill>
              </a:rPr>
              <a:t>23</a:t>
            </a:r>
            <a:r>
              <a:rPr kumimoji="1" lang="ja-JP" altLang="en-US" sz="1000" dirty="0">
                <a:solidFill>
                  <a:schemeClr val="bg1"/>
                </a:solidFill>
              </a:rPr>
              <a:t>－</a:t>
            </a:r>
            <a:r>
              <a:rPr kumimoji="1" lang="en-US" altLang="ja-JP" sz="1000" dirty="0">
                <a:solidFill>
                  <a:schemeClr val="bg1"/>
                </a:solidFill>
              </a:rPr>
              <a:t>5999</a:t>
            </a:r>
            <a:r>
              <a:rPr kumimoji="1" lang="ja-JP" altLang="en-US" sz="1000" dirty="0">
                <a:solidFill>
                  <a:schemeClr val="bg1"/>
                </a:solidFill>
              </a:rPr>
              <a:t>　メール：</a:t>
            </a:r>
            <a:r>
              <a:rPr kumimoji="1" lang="en-US" altLang="ja-JP" sz="1000" dirty="0">
                <a:solidFill>
                  <a:schemeClr val="bg1"/>
                </a:solidFill>
              </a:rPr>
              <a:t>nashikyou@bz04.plala.or.jp</a:t>
            </a:r>
            <a:endParaRPr kumimoji="1" lang="en-US" altLang="ja-JP" sz="1100" dirty="0">
              <a:solidFill>
                <a:schemeClr val="bg1"/>
              </a:solidFill>
            </a:endParaRPr>
          </a:p>
        </p:txBody>
      </p:sp>
      <p:sp>
        <p:nvSpPr>
          <p:cNvPr id="22" name="正方形/長方形 21">
            <a:extLst>
              <a:ext uri="{FF2B5EF4-FFF2-40B4-BE49-F238E27FC236}">
                <a16:creationId xmlns:a16="http://schemas.microsoft.com/office/drawing/2014/main" id="{E060832C-05C4-4203-A4F6-B9C08D8FD7C5}"/>
              </a:ext>
            </a:extLst>
          </p:cNvPr>
          <p:cNvSpPr/>
          <p:nvPr/>
        </p:nvSpPr>
        <p:spPr>
          <a:xfrm>
            <a:off x="3917329" y="3844698"/>
            <a:ext cx="637021" cy="12465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正方形/長方形 24">
            <a:extLst>
              <a:ext uri="{FF2B5EF4-FFF2-40B4-BE49-F238E27FC236}">
                <a16:creationId xmlns:a16="http://schemas.microsoft.com/office/drawing/2014/main" id="{511E7085-16C3-40A4-9609-FBE732103EF5}"/>
              </a:ext>
            </a:extLst>
          </p:cNvPr>
          <p:cNvSpPr/>
          <p:nvPr/>
        </p:nvSpPr>
        <p:spPr>
          <a:xfrm>
            <a:off x="3932224" y="4204845"/>
            <a:ext cx="586392" cy="644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rPr>
              <a:t>研修室</a:t>
            </a:r>
            <a:endParaRPr kumimoji="1" lang="en-US" altLang="ja-JP" sz="900" b="1" dirty="0">
              <a:solidFill>
                <a:schemeClr val="tx1"/>
              </a:solidFill>
            </a:endParaRPr>
          </a:p>
          <a:p>
            <a:pPr algn="ctr"/>
            <a:r>
              <a:rPr kumimoji="1" lang="en-US" altLang="ja-JP" b="1" dirty="0">
                <a:solidFill>
                  <a:schemeClr val="tx1"/>
                </a:solidFill>
              </a:rPr>
              <a:t>A</a:t>
            </a:r>
            <a:endParaRPr kumimoji="1" lang="ja-JP" altLang="en-US" b="1" dirty="0">
              <a:solidFill>
                <a:schemeClr val="tx1"/>
              </a:solidFill>
            </a:endParaRPr>
          </a:p>
        </p:txBody>
      </p:sp>
      <p:sp>
        <p:nvSpPr>
          <p:cNvPr id="26" name="正方形/長方形 25">
            <a:extLst>
              <a:ext uri="{FF2B5EF4-FFF2-40B4-BE49-F238E27FC236}">
                <a16:creationId xmlns:a16="http://schemas.microsoft.com/office/drawing/2014/main" id="{14AB6224-287B-4CE7-867C-67041954B77F}"/>
              </a:ext>
            </a:extLst>
          </p:cNvPr>
          <p:cNvSpPr/>
          <p:nvPr/>
        </p:nvSpPr>
        <p:spPr>
          <a:xfrm>
            <a:off x="5232091" y="4096896"/>
            <a:ext cx="810993" cy="692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rPr>
              <a:t>研修室</a:t>
            </a:r>
            <a:endParaRPr kumimoji="1" lang="en-US" altLang="ja-JP" sz="900" b="1" dirty="0">
              <a:solidFill>
                <a:schemeClr val="tx1"/>
              </a:solidFill>
            </a:endParaRPr>
          </a:p>
          <a:p>
            <a:pPr algn="ctr"/>
            <a:r>
              <a:rPr kumimoji="1" lang="en-US" altLang="ja-JP" b="1" dirty="0">
                <a:solidFill>
                  <a:schemeClr val="tx1"/>
                </a:solidFill>
              </a:rPr>
              <a:t>B</a:t>
            </a:r>
            <a:r>
              <a:rPr kumimoji="1" lang="ja-JP" altLang="en-US" b="1" dirty="0">
                <a:solidFill>
                  <a:schemeClr val="tx1"/>
                </a:solidFill>
              </a:rPr>
              <a:t>・</a:t>
            </a:r>
            <a:r>
              <a:rPr kumimoji="1" lang="en-US" altLang="ja-JP" b="1" dirty="0">
                <a:solidFill>
                  <a:schemeClr val="tx1"/>
                </a:solidFill>
              </a:rPr>
              <a:t>C</a:t>
            </a:r>
          </a:p>
        </p:txBody>
      </p:sp>
      <p:sp>
        <p:nvSpPr>
          <p:cNvPr id="27" name="正方形/長方形 26">
            <a:extLst>
              <a:ext uri="{FF2B5EF4-FFF2-40B4-BE49-F238E27FC236}">
                <a16:creationId xmlns:a16="http://schemas.microsoft.com/office/drawing/2014/main" id="{5C1D53E6-0FC6-4FCE-8CE5-352D398F533F}"/>
              </a:ext>
            </a:extLst>
          </p:cNvPr>
          <p:cNvSpPr/>
          <p:nvPr/>
        </p:nvSpPr>
        <p:spPr>
          <a:xfrm>
            <a:off x="5998950" y="4295664"/>
            <a:ext cx="640192" cy="692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a:solidFill>
                <a:schemeClr val="tx1"/>
              </a:solidFill>
            </a:endParaRPr>
          </a:p>
        </p:txBody>
      </p:sp>
      <p:pic>
        <p:nvPicPr>
          <p:cNvPr id="29" name="図 28">
            <a:extLst>
              <a:ext uri="{FF2B5EF4-FFF2-40B4-BE49-F238E27FC236}">
                <a16:creationId xmlns:a16="http://schemas.microsoft.com/office/drawing/2014/main" id="{B7BFE642-C009-4AD8-A413-4B7842B1F3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49929" y="2045122"/>
            <a:ext cx="917653" cy="686147"/>
          </a:xfrm>
          <a:prstGeom prst="rect">
            <a:avLst/>
          </a:prstGeom>
        </p:spPr>
      </p:pic>
      <p:sp>
        <p:nvSpPr>
          <p:cNvPr id="30" name="正方形/長方形 29">
            <a:extLst>
              <a:ext uri="{FF2B5EF4-FFF2-40B4-BE49-F238E27FC236}">
                <a16:creationId xmlns:a16="http://schemas.microsoft.com/office/drawing/2014/main" id="{8FBAC916-033A-490F-B122-716574138322}"/>
              </a:ext>
            </a:extLst>
          </p:cNvPr>
          <p:cNvSpPr/>
          <p:nvPr/>
        </p:nvSpPr>
        <p:spPr>
          <a:xfrm>
            <a:off x="4619180" y="4216696"/>
            <a:ext cx="640192" cy="692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a:solidFill>
                <a:schemeClr val="tx1"/>
              </a:solidFill>
            </a:endParaRPr>
          </a:p>
        </p:txBody>
      </p:sp>
      <p:cxnSp>
        <p:nvCxnSpPr>
          <p:cNvPr id="36" name="直線矢印コネクタ 35">
            <a:extLst>
              <a:ext uri="{FF2B5EF4-FFF2-40B4-BE49-F238E27FC236}">
                <a16:creationId xmlns:a16="http://schemas.microsoft.com/office/drawing/2014/main" id="{A4B991E6-9212-4417-8996-3954A6ED9E1C}"/>
              </a:ext>
            </a:extLst>
          </p:cNvPr>
          <p:cNvCxnSpPr>
            <a:cxnSpLocks/>
            <a:endCxn id="12" idx="0"/>
          </p:cNvCxnSpPr>
          <p:nvPr/>
        </p:nvCxnSpPr>
        <p:spPr>
          <a:xfrm flipH="1">
            <a:off x="5686228" y="2731269"/>
            <a:ext cx="296364" cy="11275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03CEE561-2245-4DA3-9019-9B0DEC1B37C6}"/>
              </a:ext>
            </a:extLst>
          </p:cNvPr>
          <p:cNvCxnSpPr>
            <a:cxnSpLocks/>
          </p:cNvCxnSpPr>
          <p:nvPr/>
        </p:nvCxnSpPr>
        <p:spPr>
          <a:xfrm>
            <a:off x="3427326" y="4094566"/>
            <a:ext cx="638404" cy="5119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図 6" descr="天井, 屋内, 立つ, 男 が含まれている画像&#10;&#10;AI 生成コンテンツは誤りを含む可能性があります。">
            <a:extLst>
              <a:ext uri="{FF2B5EF4-FFF2-40B4-BE49-F238E27FC236}">
                <a16:creationId xmlns:a16="http://schemas.microsoft.com/office/drawing/2014/main" id="{7828F9F2-227D-38CA-C0E7-54D584C74E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3147" y="576214"/>
            <a:ext cx="1488217" cy="1116163"/>
          </a:xfrm>
          <a:prstGeom prst="rect">
            <a:avLst/>
          </a:prstGeom>
        </p:spPr>
      </p:pic>
      <p:pic>
        <p:nvPicPr>
          <p:cNvPr id="10" name="図 9" descr="キッチンで作業をしている人たち&#10;&#10;AI 生成コンテンツは誤りを含む可能性があります。">
            <a:extLst>
              <a:ext uri="{FF2B5EF4-FFF2-40B4-BE49-F238E27FC236}">
                <a16:creationId xmlns:a16="http://schemas.microsoft.com/office/drawing/2014/main" id="{C7654558-2DBD-7F33-346E-5DACD5732F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0743" y="1768001"/>
            <a:ext cx="1488217" cy="1116163"/>
          </a:xfrm>
          <a:prstGeom prst="rect">
            <a:avLst/>
          </a:prstGeom>
        </p:spPr>
      </p:pic>
    </p:spTree>
    <p:extLst>
      <p:ext uri="{BB962C8B-B14F-4D97-AF65-F5344CB8AC3E}">
        <p14:creationId xmlns:p14="http://schemas.microsoft.com/office/powerpoint/2010/main" val="288069097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341</TotalTime>
  <Words>293</Words>
  <Application>Microsoft Office PowerPoint</Application>
  <PresentationFormat>画面に合わせる (4:3)</PresentationFormat>
  <Paragraphs>29</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游ゴシック</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大須賀 絵美</dc:creator>
  <cp:lastModifiedBy>池田 陽介</cp:lastModifiedBy>
  <cp:revision>32</cp:revision>
  <cp:lastPrinted>2024-10-24T01:01:00Z</cp:lastPrinted>
  <dcterms:created xsi:type="dcterms:W3CDTF">2021-11-08T00:25:22Z</dcterms:created>
  <dcterms:modified xsi:type="dcterms:W3CDTF">2025-11-06T01:22:11Z</dcterms:modified>
</cp:coreProperties>
</file>